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17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14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08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56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815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23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71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332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18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976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50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0F889-A877-44DD-B259-31B6614EA734}" type="datetimeFigureOut">
              <a:rPr lang="es-ES" smtClean="0"/>
              <a:t>02/01/2020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61313-6572-44BD-A5D3-631D1C0A7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81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005" y="664244"/>
            <a:ext cx="6755363" cy="790412"/>
          </a:xfrm>
        </p:spPr>
        <p:txBody>
          <a:bodyPr anchor="t">
            <a:noAutofit/>
          </a:bodyPr>
          <a:lstStyle/>
          <a:p>
            <a:r>
              <a:rPr lang="es-ES" sz="3000" b="1" spc="70" dirty="0">
                <a:solidFill>
                  <a:srgbClr val="FFFFFF"/>
                </a:solidFill>
                <a:latin typeface="Abel" panose="02000506030000020004" pitchFamily="2" charset="0"/>
                <a:cs typeface="Trebuchet MS"/>
              </a:rPr>
              <a:t>RESULTADOS </a:t>
            </a:r>
            <a:r>
              <a:rPr lang="es-ES" sz="3000" b="1" spc="70" dirty="0" smtClean="0">
                <a:solidFill>
                  <a:srgbClr val="FFFFFF"/>
                </a:solidFill>
                <a:latin typeface="Abel" panose="02000506030000020004" pitchFamily="2" charset="0"/>
                <a:cs typeface="Trebuchet MS"/>
              </a:rPr>
              <a:t>ECONÓMICOS</a:t>
            </a:r>
            <a:br>
              <a:rPr lang="es-ES" sz="3000" b="1" spc="70" dirty="0" smtClean="0">
                <a:solidFill>
                  <a:srgbClr val="FFFFFF"/>
                </a:solidFill>
                <a:latin typeface="Abel" panose="02000506030000020004" pitchFamily="2" charset="0"/>
                <a:cs typeface="Trebuchet MS"/>
              </a:rPr>
            </a:br>
            <a:r>
              <a:rPr lang="es-ES" sz="3000" b="1" spc="70" dirty="0" smtClean="0">
                <a:solidFill>
                  <a:srgbClr val="FFFFFF"/>
                </a:solidFill>
                <a:latin typeface="Abel" panose="02000506030000020004" pitchFamily="2" charset="0"/>
                <a:cs typeface="Trebuchet MS"/>
              </a:rPr>
              <a:t>VENTA </a:t>
            </a:r>
            <a:r>
              <a:rPr lang="es-ES" sz="3000" b="1" spc="70" dirty="0">
                <a:solidFill>
                  <a:srgbClr val="FFFFFF"/>
                </a:solidFill>
                <a:latin typeface="Abel" panose="02000506030000020004" pitchFamily="2" charset="0"/>
                <a:cs typeface="Trebuchet MS"/>
              </a:rPr>
              <a:t>DIRECTA 2018</a:t>
            </a:r>
            <a:endParaRPr lang="es-ES" sz="3000" dirty="0"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9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07005" y="664244"/>
            <a:ext cx="6755363" cy="790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000" b="1" spc="70" dirty="0" smtClean="0">
                <a:solidFill>
                  <a:srgbClr val="FFFFFF"/>
                </a:solidFill>
                <a:latin typeface="Abel" panose="02000506030000020004" pitchFamily="2" charset="0"/>
                <a:cs typeface="Trebuchet MS"/>
              </a:rPr>
              <a:t>VENTA DIRECTA</a:t>
            </a:r>
          </a:p>
          <a:p>
            <a:pPr algn="ctr"/>
            <a:r>
              <a:rPr lang="es-ES" sz="3000" b="1" spc="70" dirty="0" smtClean="0">
                <a:solidFill>
                  <a:srgbClr val="FFFFFF"/>
                </a:solidFill>
                <a:latin typeface="Abel" panose="02000506030000020004" pitchFamily="2" charset="0"/>
                <a:cs typeface="Trebuchet MS"/>
              </a:rPr>
              <a:t>EN ESPAÑA</a:t>
            </a:r>
          </a:p>
          <a:p>
            <a:pPr algn="ctr"/>
            <a:endParaRPr lang="es-ES" sz="3000" dirty="0">
              <a:latin typeface="Abel" panose="02000506030000020004" pitchFamily="2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252157" y="2883759"/>
            <a:ext cx="4118916" cy="790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500" spc="70" dirty="0" smtClean="0">
                <a:solidFill>
                  <a:srgbClr val="004580"/>
                </a:solidFill>
                <a:latin typeface="Abel" panose="02000506030000020004" pitchFamily="2" charset="0"/>
              </a:rPr>
              <a:t>Venta Directa en Cifras</a:t>
            </a:r>
            <a:endParaRPr lang="es-ES" sz="2500" dirty="0">
              <a:solidFill>
                <a:srgbClr val="004580"/>
              </a:solidFill>
              <a:latin typeface="Abel" panose="02000506030000020004" pitchFamily="2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89472" y="6463101"/>
            <a:ext cx="9284043" cy="790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200" spc="70" dirty="0">
                <a:solidFill>
                  <a:srgbClr val="004580"/>
                </a:solidFill>
                <a:latin typeface="Abel" panose="02000506030000020004" pitchFamily="2" charset="0"/>
              </a:rPr>
              <a:t>*Fuente: </a:t>
            </a:r>
            <a:r>
              <a:rPr lang="es-ES" sz="1200" spc="70" dirty="0" err="1">
                <a:solidFill>
                  <a:srgbClr val="004580"/>
                </a:solidFill>
                <a:latin typeface="Abel" panose="02000506030000020004" pitchFamily="2" charset="0"/>
              </a:rPr>
              <a:t>Seldia</a:t>
            </a:r>
            <a:r>
              <a:rPr lang="es-ES" sz="1200" spc="70" dirty="0">
                <a:solidFill>
                  <a:srgbClr val="004580"/>
                </a:solidFill>
                <a:latin typeface="Abel" panose="02000506030000020004" pitchFamily="2" charset="0"/>
              </a:rPr>
              <a:t>. Asociación Europea de Empresas de Venta Directa</a:t>
            </a:r>
            <a:endParaRPr lang="es-ES" sz="1200" dirty="0">
              <a:solidFill>
                <a:srgbClr val="004580"/>
              </a:solidFill>
              <a:latin typeface="Abel" panose="02000506030000020004" pitchFamily="2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590269" y="2883759"/>
            <a:ext cx="5206314" cy="790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500" spc="70" dirty="0" smtClean="0">
                <a:solidFill>
                  <a:srgbClr val="004580"/>
                </a:solidFill>
                <a:latin typeface="Abel" panose="02000506030000020004" pitchFamily="2" charset="0"/>
              </a:rPr>
              <a:t>Volumen del Mercado</a:t>
            </a:r>
            <a:endParaRPr lang="es-ES" sz="2500" dirty="0">
              <a:solidFill>
                <a:srgbClr val="004580"/>
              </a:solidFill>
              <a:latin typeface="Abel" panose="02000506030000020004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618" y="2966139"/>
            <a:ext cx="3657607" cy="365760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380" y="3107720"/>
            <a:ext cx="3657607" cy="365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83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07005" y="664244"/>
            <a:ext cx="6755363" cy="790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000" b="1" spc="70" dirty="0" smtClean="0">
                <a:solidFill>
                  <a:srgbClr val="FFFFFF"/>
                </a:solidFill>
                <a:latin typeface="Abel" panose="02000506030000020004" pitchFamily="2" charset="0"/>
                <a:cs typeface="Trebuchet MS"/>
              </a:rPr>
              <a:t>VENTA DIRECTA</a:t>
            </a:r>
          </a:p>
          <a:p>
            <a:pPr algn="ctr"/>
            <a:r>
              <a:rPr lang="es-ES" sz="3000" b="1" spc="70" dirty="0" smtClean="0">
                <a:solidFill>
                  <a:srgbClr val="FFFFFF"/>
                </a:solidFill>
                <a:latin typeface="Abel" panose="02000506030000020004" pitchFamily="2" charset="0"/>
                <a:cs typeface="Trebuchet MS"/>
              </a:rPr>
              <a:t>EN EUROPA</a:t>
            </a:r>
          </a:p>
          <a:p>
            <a:pPr algn="ctr"/>
            <a:endParaRPr lang="es-ES" sz="3000" dirty="0">
              <a:latin typeface="Abel" panose="02000506030000020004" pitchFamily="2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996783" y="2883759"/>
            <a:ext cx="4679092" cy="790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500" spc="70" dirty="0" smtClean="0">
                <a:solidFill>
                  <a:srgbClr val="004580"/>
                </a:solidFill>
                <a:latin typeface="Abel" panose="02000506030000020004" pitchFamily="2" charset="0"/>
              </a:rPr>
              <a:t>Dedicación a su negocio</a:t>
            </a:r>
            <a:endParaRPr lang="es-ES" sz="2500" dirty="0">
              <a:solidFill>
                <a:srgbClr val="004580"/>
              </a:solidFill>
              <a:latin typeface="Abel" panose="02000506030000020004" pitchFamily="2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89472" y="6463101"/>
            <a:ext cx="9284043" cy="790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200" spc="70" dirty="0">
                <a:solidFill>
                  <a:srgbClr val="004580"/>
                </a:solidFill>
                <a:latin typeface="Abel" panose="02000506030000020004" pitchFamily="2" charset="0"/>
              </a:rPr>
              <a:t>*Fuente: </a:t>
            </a:r>
            <a:r>
              <a:rPr lang="es-ES" sz="1200" spc="70" dirty="0" err="1">
                <a:solidFill>
                  <a:srgbClr val="004580"/>
                </a:solidFill>
                <a:latin typeface="Abel" panose="02000506030000020004" pitchFamily="2" charset="0"/>
              </a:rPr>
              <a:t>Seldia</a:t>
            </a:r>
            <a:r>
              <a:rPr lang="es-ES" sz="1200" spc="70" dirty="0">
                <a:solidFill>
                  <a:srgbClr val="004580"/>
                </a:solidFill>
                <a:latin typeface="Abel" panose="02000506030000020004" pitchFamily="2" charset="0"/>
              </a:rPr>
              <a:t>. Asociación Europea de Empresas de Venta Directa</a:t>
            </a:r>
            <a:endParaRPr lang="es-ES" sz="1200" dirty="0">
              <a:solidFill>
                <a:srgbClr val="004580"/>
              </a:solidFill>
              <a:latin typeface="Abel" panose="02000506030000020004" pitchFamily="2" charset="0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425511" y="2519873"/>
            <a:ext cx="5206314" cy="7904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500" spc="70" dirty="0" smtClean="0">
                <a:solidFill>
                  <a:srgbClr val="004580"/>
                </a:solidFill>
                <a:latin typeface="Abel" panose="02000506030000020004" pitchFamily="2" charset="0"/>
              </a:rPr>
              <a:t>250k profesionales</a:t>
            </a:r>
          </a:p>
          <a:p>
            <a:pPr algn="ctr"/>
            <a:r>
              <a:rPr lang="es-ES" sz="2500" spc="70" dirty="0" smtClean="0">
                <a:solidFill>
                  <a:srgbClr val="004580"/>
                </a:solidFill>
                <a:latin typeface="Abel" panose="02000506030000020004" pitchFamily="2" charset="0"/>
              </a:rPr>
              <a:t>independientes</a:t>
            </a:r>
            <a:endParaRPr lang="es-ES" sz="2500" dirty="0">
              <a:solidFill>
                <a:srgbClr val="004580"/>
              </a:solidFill>
              <a:latin typeface="Abel" panose="02000506030000020004" pitchFamily="2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151" y="3374674"/>
            <a:ext cx="3088427" cy="3088427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33" y="3097762"/>
            <a:ext cx="3552185" cy="355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9494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48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Abel</vt:lpstr>
      <vt:lpstr>Arial</vt:lpstr>
      <vt:lpstr>Calibri</vt:lpstr>
      <vt:lpstr>Calibri Light</vt:lpstr>
      <vt:lpstr>Trebuchet MS</vt:lpstr>
      <vt:lpstr>Tema de Office</vt:lpstr>
      <vt:lpstr>RESULTADOS ECONÓMICOS VENTA DIRECTA 2018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creativos.alana</dc:creator>
  <cp:lastModifiedBy>creativos.alana</cp:lastModifiedBy>
  <cp:revision>13</cp:revision>
  <dcterms:created xsi:type="dcterms:W3CDTF">2019-12-26T12:57:39Z</dcterms:created>
  <dcterms:modified xsi:type="dcterms:W3CDTF">2020-01-02T12:21:50Z</dcterms:modified>
</cp:coreProperties>
</file>